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2" r:id="rId6"/>
    <p:sldId id="261" r:id="rId7"/>
    <p:sldId id="259" r:id="rId8"/>
    <p:sldId id="26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7649"/>
    <a:srgbClr val="BD8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9" autoAdjust="0"/>
    <p:restoredTop sz="94660"/>
  </p:normalViewPr>
  <p:slideViewPr>
    <p:cSldViewPr snapToGrid="0">
      <p:cViewPr>
        <p:scale>
          <a:sx n="63" d="100"/>
          <a:sy n="63" d="100"/>
        </p:scale>
        <p:origin x="-1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C33570-9469-417D-853D-9A55D73D2715}"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1482014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33570-9469-417D-853D-9A55D73D2715}"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397142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33570-9469-417D-853D-9A55D73D2715}"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407805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C33570-9469-417D-853D-9A55D73D2715}"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394457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33570-9469-417D-853D-9A55D73D2715}"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4217899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C33570-9469-417D-853D-9A55D73D2715}"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1854095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C33570-9469-417D-853D-9A55D73D2715}" type="datetimeFigureOut">
              <a:rPr lang="en-US" smtClean="0"/>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411273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C33570-9469-417D-853D-9A55D73D2715}" type="datetimeFigureOut">
              <a:rPr lang="en-US" smtClean="0"/>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350958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33570-9469-417D-853D-9A55D73D2715}" type="datetimeFigureOut">
              <a:rPr lang="en-US" smtClean="0"/>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89195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33570-9469-417D-853D-9A55D73D2715}"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200730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33570-9469-417D-853D-9A55D73D2715}"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E306E-70BA-4245-A43F-99BD5AC88901}" type="slidenum">
              <a:rPr lang="en-US" smtClean="0"/>
              <a:t>‹#›</a:t>
            </a:fld>
            <a:endParaRPr lang="en-US"/>
          </a:p>
        </p:txBody>
      </p:sp>
    </p:spTree>
    <p:extLst>
      <p:ext uri="{BB962C8B-B14F-4D97-AF65-F5344CB8AC3E}">
        <p14:creationId xmlns:p14="http://schemas.microsoft.com/office/powerpoint/2010/main" val="90295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33570-9469-417D-853D-9A55D73D2715}" type="datetimeFigureOut">
              <a:rPr lang="en-US" smtClean="0"/>
              <a:t>5/20/2016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5E306E-70BA-4245-A43F-99BD5AC88901}" type="slidenum">
              <a:rPr lang="en-US" smtClean="0"/>
              <a:t>‹#›</a:t>
            </a:fld>
            <a:endParaRPr lang="en-US"/>
          </a:p>
        </p:txBody>
      </p:sp>
    </p:spTree>
    <p:extLst>
      <p:ext uri="{BB962C8B-B14F-4D97-AF65-F5344CB8AC3E}">
        <p14:creationId xmlns:p14="http://schemas.microsoft.com/office/powerpoint/2010/main" val="1813771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okanu.com/careers/video-game-designer/salary/"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hyperlink" Target="http://twinery.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blender.org/" TargetMode="External"/><Relationship Id="rId13" Type="http://schemas.openxmlformats.org/officeDocument/2006/relationships/hyperlink" Target="https://www.yoyogames.com/gamemaker" TargetMode="External"/><Relationship Id="rId18" Type="http://schemas.openxmlformats.org/officeDocument/2006/relationships/hyperlink" Target="http://www.learncs.org/" TargetMode="External"/><Relationship Id="rId3" Type="http://schemas.openxmlformats.org/officeDocument/2006/relationships/hyperlink" Target="http://twinery.org/" TargetMode="External"/><Relationship Id="rId7" Type="http://schemas.openxmlformats.org/officeDocument/2006/relationships/hyperlink" Target="https://pixlr.com/editor/" TargetMode="External"/><Relationship Id="rId12" Type="http://schemas.openxmlformats.org/officeDocument/2006/relationships/hyperlink" Target="http://www.stencyl.com/" TargetMode="External"/><Relationship Id="rId17" Type="http://schemas.openxmlformats.org/officeDocument/2006/relationships/hyperlink" Target="http://nativex.com/blog/25-essential-blogs-and-resources-indie-game-developers/" TargetMode="External"/><Relationship Id="rId2" Type="http://schemas.openxmlformats.org/officeDocument/2006/relationships/image" Target="../media/image2.jpeg"/><Relationship Id="rId16" Type="http://schemas.openxmlformats.org/officeDocument/2006/relationships/hyperlink" Target="https://www.unrealengine.com/" TargetMode="External"/><Relationship Id="rId20" Type="http://schemas.openxmlformats.org/officeDocument/2006/relationships/hyperlink" Target="http://blog.codacy.com/2015/07/03/how-to-learn-scala/#gs.YfIf9mU" TargetMode="External"/><Relationship Id="rId1" Type="http://schemas.openxmlformats.org/officeDocument/2006/relationships/slideLayout" Target="../slideLayouts/slideLayout5.xml"/><Relationship Id="rId6" Type="http://schemas.openxmlformats.org/officeDocument/2006/relationships/hyperlink" Target="https://igdaphoenix.wordpress.com/" TargetMode="External"/><Relationship Id="rId11" Type="http://schemas.openxmlformats.org/officeDocument/2006/relationships/hyperlink" Target="https://scratch.mit.edu/" TargetMode="External"/><Relationship Id="rId5" Type="http://schemas.openxmlformats.org/officeDocument/2006/relationships/hyperlink" Target="http://www.meetup.com/Game-CoLab/" TargetMode="External"/><Relationship Id="rId15" Type="http://schemas.openxmlformats.org/officeDocument/2006/relationships/hyperlink" Target="http://unity3d.com/" TargetMode="External"/><Relationship Id="rId10" Type="http://schemas.openxmlformats.org/officeDocument/2006/relationships/hyperlink" Target="http://pyxeledit.com/" TargetMode="External"/><Relationship Id="rId19" Type="http://schemas.openxmlformats.org/officeDocument/2006/relationships/hyperlink" Target="http://www.learncpp.com/" TargetMode="External"/><Relationship Id="rId4" Type="http://schemas.openxmlformats.org/officeDocument/2006/relationships/hyperlink" Target="https://sketch.io/sketchpad/" TargetMode="External"/><Relationship Id="rId9" Type="http://schemas.openxmlformats.org/officeDocument/2006/relationships/hyperlink" Target="https://www.gimp.org/downloads/" TargetMode="External"/><Relationship Id="rId14" Type="http://schemas.openxmlformats.org/officeDocument/2006/relationships/hyperlink" Target="http://flowlab.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193800"/>
          </a:xfrm>
        </p:spPr>
        <p:txBody>
          <a:bodyPr/>
          <a:lstStyle/>
          <a:p>
            <a:r>
              <a:rPr lang="en-US" dirty="0" smtClean="0">
                <a:solidFill>
                  <a:srgbClr val="B57649"/>
                </a:solidFill>
                <a:latin typeface="Book Antiqua" panose="02040602050305030304" pitchFamily="18" charset="0"/>
              </a:rPr>
              <a:t>PEC Career Day</a:t>
            </a:r>
            <a:endParaRPr lang="en-US" dirty="0">
              <a:solidFill>
                <a:srgbClr val="B57649"/>
              </a:solidFill>
              <a:latin typeface="Book Antiqua" panose="02040602050305030304" pitchFamily="18" charset="0"/>
            </a:endParaRPr>
          </a:p>
        </p:txBody>
      </p:sp>
      <p:sp>
        <p:nvSpPr>
          <p:cNvPr id="3" name="Subtitle 2"/>
          <p:cNvSpPr>
            <a:spLocks noGrp="1"/>
          </p:cNvSpPr>
          <p:nvPr>
            <p:ph type="subTitle" idx="1"/>
          </p:nvPr>
        </p:nvSpPr>
        <p:spPr>
          <a:xfrm>
            <a:off x="7351776" y="6030119"/>
            <a:ext cx="4840224" cy="827881"/>
          </a:xfrm>
        </p:spPr>
        <p:txBody>
          <a:bodyPr>
            <a:normAutofit lnSpcReduction="10000"/>
          </a:bodyPr>
          <a:lstStyle/>
          <a:p>
            <a:r>
              <a:rPr lang="en-US" dirty="0" smtClean="0">
                <a:solidFill>
                  <a:srgbClr val="B57649"/>
                </a:solidFill>
              </a:rPr>
              <a:t>….and development with</a:t>
            </a:r>
          </a:p>
          <a:p>
            <a:r>
              <a:rPr lang="en-US" dirty="0" smtClean="0">
                <a:solidFill>
                  <a:srgbClr val="B57649"/>
                </a:solidFill>
              </a:rPr>
              <a:t>Chuck Mahenski</a:t>
            </a:r>
            <a:endParaRPr lang="en-US" dirty="0">
              <a:solidFill>
                <a:srgbClr val="B57649"/>
              </a:solidFill>
            </a:endParaRPr>
          </a:p>
        </p:txBody>
      </p:sp>
    </p:spTree>
    <p:extLst>
      <p:ext uri="{BB962C8B-B14F-4D97-AF65-F5344CB8AC3E}">
        <p14:creationId xmlns:p14="http://schemas.microsoft.com/office/powerpoint/2010/main" val="4159885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The world of gaming</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normAutofit/>
          </a:bodyPr>
          <a:lstStyle/>
          <a:p>
            <a:r>
              <a:rPr lang="en-US" dirty="0" smtClean="0">
                <a:solidFill>
                  <a:srgbClr val="B57649"/>
                </a:solidFill>
              </a:rPr>
              <a:t>Video game companies collected a lot of gold coins in 2015. Total revenues for the industry in the U.S. hit $23.5 billion last year—a 5% jump over 2014. (Over a $100 billion globally)</a:t>
            </a:r>
          </a:p>
          <a:p>
            <a:r>
              <a:rPr lang="en-US" dirty="0" smtClean="0">
                <a:solidFill>
                  <a:srgbClr val="B57649"/>
                </a:solidFill>
              </a:rPr>
              <a:t>"The high-energy, high-tech video game industry is rapidly producing some of the most valuable jobs in the U.S. economy," said Michael D. Gallagher, president and CEO of ESA.</a:t>
            </a:r>
          </a:p>
          <a:p>
            <a:r>
              <a:rPr lang="en-US" dirty="0" smtClean="0">
                <a:solidFill>
                  <a:srgbClr val="B57649"/>
                </a:solidFill>
              </a:rPr>
              <a:t>Gaming is changing the way we do things. The way we interface with technology and everyday activities.</a:t>
            </a:r>
          </a:p>
          <a:p>
            <a:r>
              <a:rPr lang="en-US" dirty="0" smtClean="0">
                <a:solidFill>
                  <a:srgbClr val="B57649"/>
                </a:solidFill>
              </a:rPr>
              <a:t>It’s FUN!!</a:t>
            </a:r>
          </a:p>
        </p:txBody>
      </p:sp>
    </p:spTree>
    <p:extLst>
      <p:ext uri="{BB962C8B-B14F-4D97-AF65-F5344CB8AC3E}">
        <p14:creationId xmlns:p14="http://schemas.microsoft.com/office/powerpoint/2010/main" val="200603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57649"/>
                </a:solidFill>
                <a:latin typeface="Book Antiqua" panose="02040602050305030304" pitchFamily="18" charset="0"/>
              </a:rPr>
              <a:t>E</a:t>
            </a:r>
            <a:r>
              <a:rPr lang="en-US" dirty="0" smtClean="0">
                <a:solidFill>
                  <a:srgbClr val="B57649"/>
                </a:solidFill>
                <a:latin typeface="Book Antiqua" panose="02040602050305030304" pitchFamily="18" charset="0"/>
              </a:rPr>
              <a:t>ducation &amp; Internship </a:t>
            </a:r>
            <a:r>
              <a:rPr lang="en-US" dirty="0">
                <a:solidFill>
                  <a:srgbClr val="B57649"/>
                </a:solidFill>
                <a:latin typeface="Book Antiqua" panose="02040602050305030304" pitchFamily="18" charset="0"/>
              </a:rPr>
              <a:t>R</a:t>
            </a:r>
            <a:r>
              <a:rPr lang="en-US" dirty="0" smtClean="0">
                <a:solidFill>
                  <a:srgbClr val="B57649"/>
                </a:solidFill>
                <a:latin typeface="Book Antiqua" panose="02040602050305030304" pitchFamily="18" charset="0"/>
              </a:rPr>
              <a:t>equirements</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normAutofit fontScale="92500"/>
          </a:bodyPr>
          <a:lstStyle/>
          <a:p>
            <a:r>
              <a:rPr lang="en-US" dirty="0" smtClean="0">
                <a:solidFill>
                  <a:srgbClr val="B57649"/>
                </a:solidFill>
              </a:rPr>
              <a:t>There are no set requirements, but most games designers are graduates. Most degree subjects are acceptable. However, individuals with a focus in Computer Science and/or Software Engineering is highly sought after.</a:t>
            </a:r>
          </a:p>
          <a:p>
            <a:r>
              <a:rPr lang="en-US" dirty="0" smtClean="0">
                <a:solidFill>
                  <a:srgbClr val="B57649"/>
                </a:solidFill>
              </a:rPr>
              <a:t>Employers look for people with previous experience in the games industry - for instance as a games tester - and strong portfolios of relevant work. It may be possible to start on an Apprenticeship in QA and Games Production. </a:t>
            </a:r>
          </a:p>
          <a:p>
            <a:r>
              <a:rPr lang="en-US" dirty="0" smtClean="0">
                <a:solidFill>
                  <a:srgbClr val="B57649"/>
                </a:solidFill>
              </a:rPr>
              <a:t>Most computer games designers train on the job. They may attend short courses on technological developments and new software packages. It is important to keep up to date with developments in technology and the games market throughout their careers.</a:t>
            </a:r>
            <a:endParaRPr lang="en-US" dirty="0">
              <a:solidFill>
                <a:srgbClr val="B57649"/>
              </a:solidFill>
            </a:endParaRPr>
          </a:p>
        </p:txBody>
      </p:sp>
    </p:spTree>
    <p:extLst>
      <p:ext uri="{BB962C8B-B14F-4D97-AF65-F5344CB8AC3E}">
        <p14:creationId xmlns:p14="http://schemas.microsoft.com/office/powerpoint/2010/main" val="12199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What should I be learning now?? </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solidFill>
                  <a:srgbClr val="C00000"/>
                </a:solidFill>
              </a:rPr>
              <a:t>Reading</a:t>
            </a:r>
            <a:r>
              <a:rPr lang="en-US" dirty="0" smtClean="0">
                <a:solidFill>
                  <a:srgbClr val="B57649"/>
                </a:solidFill>
              </a:rPr>
              <a:t> is important:</a:t>
            </a:r>
          </a:p>
          <a:p>
            <a:pPr lvl="1"/>
            <a:r>
              <a:rPr lang="en-US" dirty="0" smtClean="0">
                <a:solidFill>
                  <a:srgbClr val="B57649"/>
                </a:solidFill>
              </a:rPr>
              <a:t>It develops and broadens the mind. </a:t>
            </a:r>
          </a:p>
          <a:p>
            <a:pPr lvl="1"/>
            <a:r>
              <a:rPr lang="en-US" dirty="0" smtClean="0">
                <a:solidFill>
                  <a:srgbClr val="B57649"/>
                </a:solidFill>
              </a:rPr>
              <a:t>It helps you develop your language skills. </a:t>
            </a:r>
          </a:p>
          <a:p>
            <a:pPr lvl="1"/>
            <a:r>
              <a:rPr lang="en-US" dirty="0" smtClean="0">
                <a:solidFill>
                  <a:srgbClr val="B57649"/>
                </a:solidFill>
              </a:rPr>
              <a:t>It helps you learn to listen. Everybody wants to talk, but few can really listen.</a:t>
            </a:r>
          </a:p>
          <a:p>
            <a:pPr lvl="1"/>
            <a:r>
              <a:rPr lang="en-US" dirty="0" smtClean="0">
                <a:solidFill>
                  <a:srgbClr val="B57649"/>
                </a:solidFill>
              </a:rPr>
              <a:t>It is how we discover new things. </a:t>
            </a:r>
          </a:p>
          <a:p>
            <a:pPr lvl="1"/>
            <a:r>
              <a:rPr lang="en-US" dirty="0" smtClean="0">
                <a:solidFill>
                  <a:srgbClr val="B57649"/>
                </a:solidFill>
              </a:rPr>
              <a:t>Learn how stories are constructed. </a:t>
            </a:r>
          </a:p>
          <a:p>
            <a:pPr lvl="1"/>
            <a:r>
              <a:rPr lang="en-US" dirty="0" smtClean="0">
                <a:solidFill>
                  <a:srgbClr val="B57649"/>
                </a:solidFill>
              </a:rPr>
              <a:t>Reading is fundamental in developing a good self image. Reading is important because words - spoken and written - are the building blocks of life. </a:t>
            </a:r>
            <a:endParaRPr lang="en-US" dirty="0">
              <a:solidFill>
                <a:srgbClr val="B57649"/>
              </a:solidFill>
            </a:endParaRPr>
          </a:p>
        </p:txBody>
      </p:sp>
    </p:spTree>
    <p:extLst>
      <p:ext uri="{BB962C8B-B14F-4D97-AF65-F5344CB8AC3E}">
        <p14:creationId xmlns:p14="http://schemas.microsoft.com/office/powerpoint/2010/main" val="189601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What should I be learning now?? </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normAutofit/>
          </a:bodyPr>
          <a:lstStyle/>
          <a:p>
            <a:r>
              <a:rPr lang="en-US" dirty="0" smtClean="0">
                <a:solidFill>
                  <a:srgbClr val="C00000"/>
                </a:solidFill>
              </a:rPr>
              <a:t>Writing</a:t>
            </a:r>
          </a:p>
          <a:p>
            <a:pPr lvl="1"/>
            <a:r>
              <a:rPr lang="en-US" dirty="0" smtClean="0">
                <a:solidFill>
                  <a:srgbClr val="B57649"/>
                </a:solidFill>
              </a:rPr>
              <a:t>Writing improves communication skills.</a:t>
            </a:r>
          </a:p>
          <a:p>
            <a:pPr lvl="1"/>
            <a:r>
              <a:rPr lang="en-US" dirty="0" smtClean="0">
                <a:solidFill>
                  <a:srgbClr val="B57649"/>
                </a:solidFill>
              </a:rPr>
              <a:t>Writing helps students review and remember recently learned material.</a:t>
            </a:r>
          </a:p>
          <a:p>
            <a:pPr lvl="1"/>
            <a:r>
              <a:rPr lang="en-US" dirty="0" smtClean="0">
                <a:solidFill>
                  <a:srgbClr val="B57649"/>
                </a:solidFill>
              </a:rPr>
              <a:t>Writing helps educators assess student learning.</a:t>
            </a:r>
          </a:p>
          <a:p>
            <a:pPr lvl="1"/>
            <a:r>
              <a:rPr lang="en-US" dirty="0" smtClean="0">
                <a:solidFill>
                  <a:srgbClr val="B57649"/>
                </a:solidFill>
              </a:rPr>
              <a:t>Writing encourages creativity and exploration.</a:t>
            </a:r>
          </a:p>
          <a:p>
            <a:pPr lvl="1"/>
            <a:r>
              <a:rPr lang="en-US" dirty="0" smtClean="0">
                <a:solidFill>
                  <a:srgbClr val="B57649"/>
                </a:solidFill>
              </a:rPr>
              <a:t>Writing is essential for self-understanding.</a:t>
            </a:r>
          </a:p>
          <a:p>
            <a:r>
              <a:rPr lang="en-US" dirty="0" smtClean="0">
                <a:solidFill>
                  <a:srgbClr val="B57649"/>
                </a:solidFill>
              </a:rPr>
              <a:t>Communication, both writing and verbal is probably your most often used skill once you get to the higher levels of game design. Coming up with a design is a pretty small part of the job. You spend most of the time communicating how to build that design to the rest of the team.</a:t>
            </a:r>
            <a:endParaRPr lang="en-US" dirty="0">
              <a:solidFill>
                <a:srgbClr val="B57649"/>
              </a:solidFill>
            </a:endParaRPr>
          </a:p>
        </p:txBody>
      </p:sp>
    </p:spTree>
    <p:extLst>
      <p:ext uri="{BB962C8B-B14F-4D97-AF65-F5344CB8AC3E}">
        <p14:creationId xmlns:p14="http://schemas.microsoft.com/office/powerpoint/2010/main" val="2869874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What should I be learning now?? </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C00000"/>
                </a:solidFill>
              </a:rPr>
              <a:t>Math</a:t>
            </a:r>
            <a:r>
              <a:rPr lang="en-US" dirty="0" smtClean="0">
                <a:solidFill>
                  <a:srgbClr val="B57649"/>
                </a:solidFill>
              </a:rPr>
              <a:t> is everything when it comes to games. From calculating the trajectory of an Angry Bird flying through the sky, to ensuring that a character can walk up a slope, slide down a slide, or even jump. Without the help of mathematics, games simply wouldn't work.</a:t>
            </a:r>
          </a:p>
          <a:p>
            <a:r>
              <a:rPr lang="en-US" dirty="0" smtClean="0">
                <a:solidFill>
                  <a:srgbClr val="B57649"/>
                </a:solidFill>
              </a:rPr>
              <a:t>What are the main branches of math used in game development?</a:t>
            </a:r>
          </a:p>
          <a:p>
            <a:pPr lvl="1"/>
            <a:r>
              <a:rPr lang="en-US" dirty="0" smtClean="0">
                <a:solidFill>
                  <a:srgbClr val="B57649"/>
                </a:solidFill>
              </a:rPr>
              <a:t>Algebra</a:t>
            </a:r>
          </a:p>
          <a:p>
            <a:pPr lvl="1"/>
            <a:r>
              <a:rPr lang="en-US" dirty="0" smtClean="0">
                <a:solidFill>
                  <a:srgbClr val="B57649"/>
                </a:solidFill>
              </a:rPr>
              <a:t>Discrete Mathematics (algorithms, matrices, recursion, sequences, probability, </a:t>
            </a:r>
            <a:r>
              <a:rPr lang="en-US" dirty="0" err="1" smtClean="0">
                <a:solidFill>
                  <a:srgbClr val="B57649"/>
                </a:solidFill>
              </a:rPr>
              <a:t>etc</a:t>
            </a:r>
            <a:r>
              <a:rPr lang="en-US" dirty="0" smtClean="0">
                <a:solidFill>
                  <a:srgbClr val="B57649"/>
                </a:solidFill>
              </a:rPr>
              <a:t>)</a:t>
            </a:r>
          </a:p>
          <a:p>
            <a:pPr lvl="1"/>
            <a:r>
              <a:rPr lang="en-US" dirty="0" smtClean="0">
                <a:solidFill>
                  <a:srgbClr val="B57649"/>
                </a:solidFill>
              </a:rPr>
              <a:t>Trigonometry</a:t>
            </a:r>
          </a:p>
          <a:p>
            <a:pPr lvl="1"/>
            <a:r>
              <a:rPr lang="en-US" dirty="0" smtClean="0">
                <a:solidFill>
                  <a:srgbClr val="B57649"/>
                </a:solidFill>
              </a:rPr>
              <a:t>Calculus</a:t>
            </a:r>
          </a:p>
          <a:p>
            <a:pPr lvl="1"/>
            <a:r>
              <a:rPr lang="en-US" dirty="0" smtClean="0">
                <a:solidFill>
                  <a:srgbClr val="B57649"/>
                </a:solidFill>
              </a:rPr>
              <a:t>Linear Algebra</a:t>
            </a:r>
          </a:p>
          <a:p>
            <a:pPr lvl="1"/>
            <a:r>
              <a:rPr lang="en-US" dirty="0" smtClean="0">
                <a:solidFill>
                  <a:srgbClr val="B57649"/>
                </a:solidFill>
              </a:rPr>
              <a:t>Applied mathematics</a:t>
            </a:r>
          </a:p>
          <a:p>
            <a:pPr lvl="1"/>
            <a:r>
              <a:rPr lang="en-US" dirty="0" smtClean="0">
                <a:solidFill>
                  <a:srgbClr val="B57649"/>
                </a:solidFill>
              </a:rPr>
              <a:t>And much </a:t>
            </a:r>
            <a:r>
              <a:rPr lang="en-US" dirty="0" err="1" smtClean="0">
                <a:solidFill>
                  <a:srgbClr val="B57649"/>
                </a:solidFill>
              </a:rPr>
              <a:t>much</a:t>
            </a:r>
            <a:r>
              <a:rPr lang="en-US" dirty="0" smtClean="0">
                <a:solidFill>
                  <a:srgbClr val="B57649"/>
                </a:solidFill>
              </a:rPr>
              <a:t> more....</a:t>
            </a:r>
            <a:endParaRPr lang="en-US" dirty="0">
              <a:solidFill>
                <a:srgbClr val="B57649"/>
              </a:solidFill>
            </a:endParaRPr>
          </a:p>
        </p:txBody>
      </p:sp>
    </p:spTree>
    <p:extLst>
      <p:ext uri="{BB962C8B-B14F-4D97-AF65-F5344CB8AC3E}">
        <p14:creationId xmlns:p14="http://schemas.microsoft.com/office/powerpoint/2010/main" val="3246314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 Salary Ranges $$</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lstStyle/>
          <a:p>
            <a:r>
              <a:rPr lang="en-US" dirty="0" smtClean="0">
                <a:solidFill>
                  <a:srgbClr val="B57649"/>
                </a:solidFill>
              </a:rPr>
              <a:t>Income can vary depending on:</a:t>
            </a:r>
          </a:p>
          <a:p>
            <a:pPr lvl="1"/>
            <a:r>
              <a:rPr lang="en-US" dirty="0">
                <a:solidFill>
                  <a:srgbClr val="B57649"/>
                </a:solidFill>
              </a:rPr>
              <a:t>S</a:t>
            </a:r>
            <a:r>
              <a:rPr lang="en-US" dirty="0" smtClean="0">
                <a:solidFill>
                  <a:srgbClr val="B57649"/>
                </a:solidFill>
              </a:rPr>
              <a:t>kill Level &amp; Diversity</a:t>
            </a:r>
          </a:p>
          <a:p>
            <a:pPr lvl="1"/>
            <a:r>
              <a:rPr lang="en-US" dirty="0" smtClean="0">
                <a:solidFill>
                  <a:srgbClr val="B57649"/>
                </a:solidFill>
              </a:rPr>
              <a:t>Experience</a:t>
            </a:r>
          </a:p>
          <a:p>
            <a:pPr lvl="1"/>
            <a:r>
              <a:rPr lang="en-US" dirty="0" smtClean="0">
                <a:solidFill>
                  <a:srgbClr val="B57649"/>
                </a:solidFill>
              </a:rPr>
              <a:t>Location</a:t>
            </a:r>
          </a:p>
          <a:p>
            <a:pPr lvl="1"/>
            <a:r>
              <a:rPr lang="en-US" dirty="0" smtClean="0">
                <a:solidFill>
                  <a:srgbClr val="B57649"/>
                </a:solidFill>
              </a:rPr>
              <a:t>Company Size</a:t>
            </a:r>
          </a:p>
          <a:p>
            <a:pPr lvl="1"/>
            <a:r>
              <a:rPr lang="en-US" dirty="0" smtClean="0">
                <a:solidFill>
                  <a:srgbClr val="B57649"/>
                </a:solidFill>
              </a:rPr>
              <a:t>Market Demand</a:t>
            </a:r>
          </a:p>
          <a:p>
            <a:pPr lvl="1"/>
            <a:r>
              <a:rPr lang="en-US" dirty="0" smtClean="0">
                <a:solidFill>
                  <a:srgbClr val="B57649"/>
                </a:solidFill>
              </a:rPr>
              <a:t>Target Demographics </a:t>
            </a:r>
          </a:p>
          <a:p>
            <a:pPr lvl="1"/>
            <a:r>
              <a:rPr lang="en-US" dirty="0" smtClean="0">
                <a:solidFill>
                  <a:srgbClr val="B57649"/>
                </a:solidFill>
              </a:rPr>
              <a:t>Product Type</a:t>
            </a:r>
          </a:p>
        </p:txBody>
      </p:sp>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83730" y="1690688"/>
            <a:ext cx="4370070" cy="39014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2827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Basic Tools &amp; Skills</a:t>
            </a:r>
            <a:endParaRPr lang="en-US" dirty="0">
              <a:solidFill>
                <a:srgbClr val="B57649"/>
              </a:solidFill>
              <a:latin typeface="Book Antiqua" panose="02040602050305030304" pitchFamily="18" charset="0"/>
            </a:endParaRPr>
          </a:p>
        </p:txBody>
      </p:sp>
      <p:sp>
        <p:nvSpPr>
          <p:cNvPr id="3" name="Content Placeholder 2"/>
          <p:cNvSpPr>
            <a:spLocks noGrp="1"/>
          </p:cNvSpPr>
          <p:nvPr>
            <p:ph idx="1"/>
          </p:nvPr>
        </p:nvSpPr>
        <p:spPr/>
        <p:txBody>
          <a:bodyPr>
            <a:noAutofit/>
          </a:bodyPr>
          <a:lstStyle/>
          <a:p>
            <a:r>
              <a:rPr lang="en-US" sz="2000" dirty="0" smtClean="0">
                <a:solidFill>
                  <a:srgbClr val="B57649"/>
                </a:solidFill>
              </a:rPr>
              <a:t>These days as games get more complicated, the job often includes narrative elements in the areas of story/setting/characters. Design is a pretty broad term in the industry and it covers everything from high level system design (rules) to narrative design (story/character) to level design (the placing of assets and coding)</a:t>
            </a:r>
          </a:p>
          <a:p>
            <a:r>
              <a:rPr lang="en-US" sz="2000" dirty="0" smtClean="0">
                <a:solidFill>
                  <a:srgbClr val="B57649"/>
                </a:solidFill>
              </a:rPr>
              <a:t>What tools do you have to learn how to use? </a:t>
            </a:r>
          </a:p>
          <a:p>
            <a:pPr lvl="1"/>
            <a:r>
              <a:rPr lang="en-US" sz="1800" dirty="0" smtClean="0">
                <a:solidFill>
                  <a:srgbClr val="B57649"/>
                </a:solidFill>
              </a:rPr>
              <a:t>System designer/Creative Director - Most time spent in Excel, Word, and PowerPoint.</a:t>
            </a:r>
          </a:p>
          <a:p>
            <a:pPr lvl="1"/>
            <a:r>
              <a:rPr lang="en-US" sz="1800" dirty="0" smtClean="0">
                <a:solidFill>
                  <a:srgbClr val="B57649"/>
                </a:solidFill>
              </a:rPr>
              <a:t>Narrative designer - Word, maybe Final Draft. These guys are mostly writers. Check out: </a:t>
            </a:r>
            <a:r>
              <a:rPr lang="en-US" sz="1800" dirty="0" smtClean="0">
                <a:solidFill>
                  <a:srgbClr val="B57649"/>
                </a:solidFill>
                <a:hlinkClick r:id="rId3"/>
              </a:rPr>
              <a:t>http://twinery.org/</a:t>
            </a:r>
            <a:r>
              <a:rPr lang="en-US" sz="1800" dirty="0" smtClean="0">
                <a:solidFill>
                  <a:srgbClr val="B57649"/>
                </a:solidFill>
              </a:rPr>
              <a:t> </a:t>
            </a:r>
          </a:p>
          <a:p>
            <a:pPr lvl="1"/>
            <a:r>
              <a:rPr lang="en-US" sz="1800" dirty="0" smtClean="0">
                <a:solidFill>
                  <a:srgbClr val="B57649"/>
                </a:solidFill>
              </a:rPr>
              <a:t>Level Designers - Excel, custom level design software or common 3rd party tools (Unreal, Unity, and so on) Typically should be comfortable navigating the popular 3D-art packages (3DMax/Maya)</a:t>
            </a:r>
          </a:p>
          <a:p>
            <a:pPr lvl="1"/>
            <a:r>
              <a:rPr lang="en-US" sz="1800" dirty="0" smtClean="0">
                <a:solidFill>
                  <a:srgbClr val="B57649"/>
                </a:solidFill>
              </a:rPr>
              <a:t>Visual Studio IDE or others such as </a:t>
            </a:r>
            <a:r>
              <a:rPr lang="en-US" sz="1800" dirty="0" err="1" smtClean="0">
                <a:solidFill>
                  <a:srgbClr val="B57649"/>
                </a:solidFill>
              </a:rPr>
              <a:t>xamarin</a:t>
            </a:r>
            <a:r>
              <a:rPr lang="en-US" sz="1800" dirty="0" smtClean="0">
                <a:solidFill>
                  <a:srgbClr val="B57649"/>
                </a:solidFill>
              </a:rPr>
              <a:t> studio</a:t>
            </a:r>
          </a:p>
          <a:p>
            <a:r>
              <a:rPr lang="en-US" sz="2000" dirty="0" smtClean="0">
                <a:solidFill>
                  <a:srgbClr val="B57649"/>
                </a:solidFill>
              </a:rPr>
              <a:t>Critical thinking, ability to break down a problem into a series of small discrete steps. It's not enough to play a bunch of games. You need to be able to clearly understand how the parts of those games work together. When/why they combine and work, and why they can fail when combined</a:t>
            </a:r>
          </a:p>
        </p:txBody>
      </p:sp>
    </p:spTree>
    <p:extLst>
      <p:ext uri="{BB962C8B-B14F-4D97-AF65-F5344CB8AC3E}">
        <p14:creationId xmlns:p14="http://schemas.microsoft.com/office/powerpoint/2010/main" val="4274393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B57649"/>
                </a:solidFill>
                <a:latin typeface="Book Antiqua" panose="02040602050305030304" pitchFamily="18" charset="0"/>
              </a:rPr>
              <a:t>Resources</a:t>
            </a:r>
            <a:endParaRPr lang="en-US" dirty="0">
              <a:solidFill>
                <a:srgbClr val="B57649"/>
              </a:solidFill>
              <a:latin typeface="Book Antiqua" panose="02040602050305030304" pitchFamily="18" charset="0"/>
            </a:endParaRPr>
          </a:p>
        </p:txBody>
      </p:sp>
      <p:sp>
        <p:nvSpPr>
          <p:cNvPr id="3" name="Content Placeholder 2"/>
          <p:cNvSpPr>
            <a:spLocks noGrp="1"/>
          </p:cNvSpPr>
          <p:nvPr>
            <p:ph sz="half" idx="2"/>
          </p:nvPr>
        </p:nvSpPr>
        <p:spPr>
          <a:xfrm>
            <a:off x="839788" y="1696403"/>
            <a:ext cx="5157787" cy="3684588"/>
          </a:xfrm>
        </p:spPr>
        <p:txBody>
          <a:bodyPr>
            <a:noAutofit/>
          </a:bodyPr>
          <a:lstStyle/>
          <a:p>
            <a:r>
              <a:rPr lang="en-US" sz="1800" dirty="0">
                <a:solidFill>
                  <a:srgbClr val="B57649"/>
                </a:solidFill>
              </a:rPr>
              <a:t>Writing</a:t>
            </a:r>
          </a:p>
          <a:p>
            <a:pPr lvl="1"/>
            <a:r>
              <a:rPr lang="en-US" sz="1600" dirty="0" smtClean="0">
                <a:solidFill>
                  <a:srgbClr val="B57649"/>
                </a:solidFill>
                <a:hlinkClick r:id="rId3"/>
              </a:rPr>
              <a:t>http://twinery.org/</a:t>
            </a:r>
            <a:r>
              <a:rPr lang="en-US" sz="1600" dirty="0" smtClean="0">
                <a:solidFill>
                  <a:srgbClr val="B57649"/>
                </a:solidFill>
              </a:rPr>
              <a:t> - an open-source tool for telling interactive, nonlinear stories.</a:t>
            </a:r>
          </a:p>
          <a:p>
            <a:pPr lvl="1"/>
            <a:r>
              <a:rPr lang="en-US" sz="1600">
                <a:solidFill>
                  <a:srgbClr val="B57649"/>
                </a:solidFill>
                <a:hlinkClick r:id="rId4"/>
              </a:rPr>
              <a:t>https://sketch.io/sketchpad</a:t>
            </a:r>
            <a:r>
              <a:rPr lang="en-US" sz="1600" smtClean="0">
                <a:solidFill>
                  <a:srgbClr val="B57649"/>
                </a:solidFill>
                <a:hlinkClick r:id="rId4"/>
              </a:rPr>
              <a:t>/</a:t>
            </a:r>
            <a:r>
              <a:rPr lang="en-US" sz="1600" smtClean="0">
                <a:solidFill>
                  <a:srgbClr val="B57649"/>
                </a:solidFill>
              </a:rPr>
              <a:t> </a:t>
            </a:r>
            <a:endParaRPr lang="en-US" sz="1600" dirty="0" smtClean="0">
              <a:solidFill>
                <a:srgbClr val="B57649"/>
              </a:solidFill>
            </a:endParaRPr>
          </a:p>
          <a:p>
            <a:r>
              <a:rPr lang="en-US" sz="1800" dirty="0" smtClean="0">
                <a:solidFill>
                  <a:srgbClr val="B57649"/>
                </a:solidFill>
              </a:rPr>
              <a:t>Groups</a:t>
            </a:r>
          </a:p>
          <a:p>
            <a:pPr lvl="1"/>
            <a:r>
              <a:rPr lang="en-US" sz="1600" dirty="0" smtClean="0">
                <a:solidFill>
                  <a:srgbClr val="B57649"/>
                </a:solidFill>
                <a:hlinkClick r:id="rId5"/>
              </a:rPr>
              <a:t>Game </a:t>
            </a:r>
            <a:r>
              <a:rPr lang="en-US" sz="1600" dirty="0" err="1" smtClean="0">
                <a:solidFill>
                  <a:srgbClr val="B57649"/>
                </a:solidFill>
                <a:hlinkClick r:id="rId5"/>
              </a:rPr>
              <a:t>CoLab</a:t>
            </a:r>
            <a:endParaRPr lang="en-US" sz="1600" dirty="0" smtClean="0">
              <a:solidFill>
                <a:srgbClr val="B57649"/>
              </a:solidFill>
            </a:endParaRPr>
          </a:p>
          <a:p>
            <a:pPr lvl="1"/>
            <a:r>
              <a:rPr lang="en-US" sz="1600" dirty="0" smtClean="0">
                <a:solidFill>
                  <a:srgbClr val="B57649"/>
                </a:solidFill>
                <a:hlinkClick r:id="rId6"/>
              </a:rPr>
              <a:t>IGDA</a:t>
            </a:r>
            <a:endParaRPr lang="en-US" sz="1600" dirty="0" smtClean="0">
              <a:solidFill>
                <a:srgbClr val="B57649"/>
              </a:solidFill>
            </a:endParaRPr>
          </a:p>
          <a:p>
            <a:r>
              <a:rPr lang="en-US" sz="1800" dirty="0" smtClean="0">
                <a:solidFill>
                  <a:srgbClr val="B57649"/>
                </a:solidFill>
              </a:rPr>
              <a:t>Graphic Art</a:t>
            </a:r>
          </a:p>
          <a:p>
            <a:pPr lvl="1"/>
            <a:r>
              <a:rPr lang="en-US" sz="1600" dirty="0" smtClean="0">
                <a:solidFill>
                  <a:srgbClr val="B57649"/>
                </a:solidFill>
                <a:hlinkClick r:id="rId7"/>
              </a:rPr>
              <a:t>https://pixlr.com/editor/</a:t>
            </a:r>
            <a:r>
              <a:rPr lang="en-US" sz="1600" dirty="0" smtClean="0">
                <a:solidFill>
                  <a:srgbClr val="B57649"/>
                </a:solidFill>
              </a:rPr>
              <a:t> </a:t>
            </a:r>
          </a:p>
          <a:p>
            <a:pPr lvl="1"/>
            <a:r>
              <a:rPr lang="en-US" sz="1600" dirty="0" smtClean="0">
                <a:solidFill>
                  <a:srgbClr val="B57649"/>
                </a:solidFill>
                <a:hlinkClick r:id="rId8"/>
              </a:rPr>
              <a:t>Blender</a:t>
            </a:r>
            <a:endParaRPr lang="en-US" sz="1600" dirty="0" smtClean="0">
              <a:solidFill>
                <a:srgbClr val="B57649"/>
              </a:solidFill>
            </a:endParaRPr>
          </a:p>
          <a:p>
            <a:pPr lvl="1"/>
            <a:r>
              <a:rPr lang="en-US" sz="1600" dirty="0" smtClean="0">
                <a:solidFill>
                  <a:srgbClr val="B57649"/>
                </a:solidFill>
                <a:hlinkClick r:id="rId9"/>
              </a:rPr>
              <a:t>GIMP</a:t>
            </a:r>
            <a:endParaRPr lang="en-US" sz="1600" dirty="0" smtClean="0">
              <a:solidFill>
                <a:srgbClr val="B57649"/>
              </a:solidFill>
            </a:endParaRPr>
          </a:p>
          <a:p>
            <a:pPr lvl="1"/>
            <a:r>
              <a:rPr lang="en-US" sz="1600" dirty="0" smtClean="0">
                <a:solidFill>
                  <a:srgbClr val="B57649"/>
                </a:solidFill>
                <a:hlinkClick r:id="rId10"/>
              </a:rPr>
              <a:t>http://pyxeledit.com/</a:t>
            </a:r>
            <a:r>
              <a:rPr lang="en-US" sz="1600" dirty="0" smtClean="0">
                <a:solidFill>
                  <a:srgbClr val="B57649"/>
                </a:solidFill>
              </a:rPr>
              <a:t> </a:t>
            </a:r>
          </a:p>
        </p:txBody>
      </p:sp>
      <p:sp>
        <p:nvSpPr>
          <p:cNvPr id="6" name="Content Placeholder 5"/>
          <p:cNvSpPr>
            <a:spLocks noGrp="1"/>
          </p:cNvSpPr>
          <p:nvPr>
            <p:ph sz="quarter" idx="4"/>
          </p:nvPr>
        </p:nvSpPr>
        <p:spPr>
          <a:xfrm>
            <a:off x="6097588" y="1690688"/>
            <a:ext cx="5183188" cy="3684588"/>
          </a:xfrm>
        </p:spPr>
        <p:txBody>
          <a:bodyPr vert="horz" lIns="91440" tIns="45720" rIns="91440" bIns="45720" rtlCol="0">
            <a:noAutofit/>
          </a:bodyPr>
          <a:lstStyle/>
          <a:p>
            <a:r>
              <a:rPr lang="en-US" sz="1800" dirty="0">
                <a:solidFill>
                  <a:srgbClr val="B57649"/>
                </a:solidFill>
              </a:rPr>
              <a:t>Game Engines and Tools</a:t>
            </a:r>
          </a:p>
          <a:p>
            <a:pPr lvl="1"/>
            <a:r>
              <a:rPr lang="en-US" sz="1600" dirty="0">
                <a:solidFill>
                  <a:srgbClr val="B57649"/>
                </a:solidFill>
                <a:hlinkClick r:id="rId11"/>
              </a:rPr>
              <a:t>https://scratch.mit.edu/</a:t>
            </a:r>
            <a:r>
              <a:rPr lang="en-US" sz="1600" dirty="0">
                <a:solidFill>
                  <a:srgbClr val="B57649"/>
                </a:solidFill>
              </a:rPr>
              <a:t> </a:t>
            </a:r>
          </a:p>
          <a:p>
            <a:pPr lvl="1"/>
            <a:r>
              <a:rPr lang="en-US" sz="1600" dirty="0">
                <a:solidFill>
                  <a:srgbClr val="B57649"/>
                </a:solidFill>
                <a:hlinkClick r:id="rId12"/>
              </a:rPr>
              <a:t>http://www.stencyl.com/</a:t>
            </a:r>
            <a:r>
              <a:rPr lang="en-US" sz="1600" dirty="0">
                <a:solidFill>
                  <a:srgbClr val="B57649"/>
                </a:solidFill>
              </a:rPr>
              <a:t> </a:t>
            </a:r>
          </a:p>
          <a:p>
            <a:pPr lvl="1"/>
            <a:r>
              <a:rPr lang="en-US" sz="1600" dirty="0">
                <a:solidFill>
                  <a:srgbClr val="B57649"/>
                </a:solidFill>
                <a:hlinkClick r:id="rId13"/>
              </a:rPr>
              <a:t>https://www.yoyogames.com/gamemaker</a:t>
            </a:r>
            <a:r>
              <a:rPr lang="en-US" sz="1600" dirty="0">
                <a:solidFill>
                  <a:srgbClr val="B57649"/>
                </a:solidFill>
              </a:rPr>
              <a:t> </a:t>
            </a:r>
          </a:p>
          <a:p>
            <a:pPr lvl="1"/>
            <a:r>
              <a:rPr lang="en-US" sz="1600" dirty="0">
                <a:solidFill>
                  <a:srgbClr val="B57649"/>
                </a:solidFill>
                <a:hlinkClick r:id="rId14"/>
              </a:rPr>
              <a:t>http://flowlab.io/</a:t>
            </a:r>
            <a:r>
              <a:rPr lang="en-US" sz="1600" dirty="0">
                <a:solidFill>
                  <a:srgbClr val="B57649"/>
                </a:solidFill>
              </a:rPr>
              <a:t> </a:t>
            </a:r>
          </a:p>
          <a:p>
            <a:pPr lvl="1"/>
            <a:r>
              <a:rPr lang="en-US" sz="1600" dirty="0">
                <a:solidFill>
                  <a:srgbClr val="B57649"/>
                </a:solidFill>
                <a:hlinkClick r:id="rId15"/>
              </a:rPr>
              <a:t>http://unity3d.com/</a:t>
            </a:r>
            <a:endParaRPr lang="en-US" sz="1600" dirty="0">
              <a:solidFill>
                <a:srgbClr val="B57649"/>
              </a:solidFill>
            </a:endParaRPr>
          </a:p>
          <a:p>
            <a:pPr lvl="1"/>
            <a:r>
              <a:rPr lang="en-US" sz="1600" dirty="0">
                <a:solidFill>
                  <a:srgbClr val="B57649"/>
                </a:solidFill>
                <a:hlinkClick r:id="rId16"/>
              </a:rPr>
              <a:t>https://www.unrealengine.com/</a:t>
            </a:r>
            <a:r>
              <a:rPr lang="en-US" sz="1600" dirty="0">
                <a:solidFill>
                  <a:srgbClr val="B57649"/>
                </a:solidFill>
              </a:rPr>
              <a:t> </a:t>
            </a:r>
          </a:p>
          <a:p>
            <a:r>
              <a:rPr lang="en-US" sz="1800" dirty="0" smtClean="0">
                <a:solidFill>
                  <a:srgbClr val="B57649"/>
                </a:solidFill>
                <a:hlinkClick r:id="rId17"/>
              </a:rPr>
              <a:t>25-essential-blogs-and-resources-indie-game-developers</a:t>
            </a:r>
            <a:endParaRPr lang="en-US" sz="1800" dirty="0" smtClean="0">
              <a:solidFill>
                <a:srgbClr val="B57649"/>
              </a:solidFill>
            </a:endParaRPr>
          </a:p>
          <a:p>
            <a:r>
              <a:rPr lang="en-US" sz="1800" dirty="0" smtClean="0">
                <a:solidFill>
                  <a:srgbClr val="B57649"/>
                </a:solidFill>
              </a:rPr>
              <a:t>Learn C# - </a:t>
            </a:r>
            <a:r>
              <a:rPr lang="en-US" sz="1800" dirty="0" smtClean="0">
                <a:solidFill>
                  <a:srgbClr val="B57649"/>
                </a:solidFill>
                <a:hlinkClick r:id="rId18"/>
              </a:rPr>
              <a:t>http://www.learncs.org/</a:t>
            </a:r>
            <a:r>
              <a:rPr lang="en-US" sz="1800" dirty="0" smtClean="0">
                <a:solidFill>
                  <a:srgbClr val="B57649"/>
                </a:solidFill>
              </a:rPr>
              <a:t> </a:t>
            </a:r>
          </a:p>
          <a:p>
            <a:r>
              <a:rPr lang="en-US" sz="1800" dirty="0" smtClean="0">
                <a:solidFill>
                  <a:srgbClr val="B57649"/>
                </a:solidFill>
              </a:rPr>
              <a:t>Learn C++ - </a:t>
            </a:r>
            <a:r>
              <a:rPr lang="en-US" sz="1800" dirty="0" smtClean="0">
                <a:solidFill>
                  <a:srgbClr val="B57649"/>
                </a:solidFill>
                <a:hlinkClick r:id="rId19"/>
              </a:rPr>
              <a:t>http://www.learncpp.com/</a:t>
            </a:r>
            <a:r>
              <a:rPr lang="en-US" sz="1800" dirty="0" smtClean="0">
                <a:solidFill>
                  <a:srgbClr val="B57649"/>
                </a:solidFill>
              </a:rPr>
              <a:t> </a:t>
            </a:r>
          </a:p>
          <a:p>
            <a:r>
              <a:rPr lang="en-US" sz="1800" dirty="0" smtClean="0">
                <a:solidFill>
                  <a:srgbClr val="B57649"/>
                </a:solidFill>
              </a:rPr>
              <a:t>Learn SCALA - </a:t>
            </a:r>
            <a:r>
              <a:rPr lang="en-US" sz="1800" dirty="0" err="1" smtClean="0">
                <a:solidFill>
                  <a:srgbClr val="B57649"/>
                </a:solidFill>
                <a:hlinkClick r:id="rId20"/>
              </a:rPr>
              <a:t>Codacy</a:t>
            </a:r>
            <a:endParaRPr lang="en-US" sz="1800" dirty="0">
              <a:solidFill>
                <a:srgbClr val="B57649"/>
              </a:solidFill>
            </a:endParaRPr>
          </a:p>
        </p:txBody>
      </p:sp>
    </p:spTree>
    <p:extLst>
      <p:ext uri="{BB962C8B-B14F-4D97-AF65-F5344CB8AC3E}">
        <p14:creationId xmlns:p14="http://schemas.microsoft.com/office/powerpoint/2010/main" val="1303253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837</Words>
  <Application>Microsoft Office PowerPoint</Application>
  <PresentationFormat>Custom</PresentationFormat>
  <Paragraphs>78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PEC Career Day</vt:lpstr>
      <vt:lpstr>The world of gaming</vt:lpstr>
      <vt:lpstr>Education &amp; Internship Requirements</vt:lpstr>
      <vt:lpstr>What should I be learning now?? </vt:lpstr>
      <vt:lpstr>What should I be learning now?? </vt:lpstr>
      <vt:lpstr>What should I be learning now?? </vt:lpstr>
      <vt:lpstr>$$ Salary Ranges $$</vt:lpstr>
      <vt:lpstr>Basic Tools &amp; Skills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PEC Career Day</dc:title>
  <dc:creator>Charcoal M.</dc:creator>
  <cp:lastModifiedBy>Elizabeth Daniel</cp:lastModifiedBy>
  <cp:revision>21</cp:revision>
  <dcterms:created xsi:type="dcterms:W3CDTF">2016-05-20T03:35:00Z</dcterms:created>
  <dcterms:modified xsi:type="dcterms:W3CDTF">2016-05-20T15:44:14Z</dcterms:modified>
</cp:coreProperties>
</file>